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customXml/itemProps4.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Lst>
  <p:notesMasterIdLst>
    <p:notesMasterId r:id="rId9"/>
  </p:notesMasterIdLst>
  <p:handoutMasterIdLst>
    <p:handoutMasterId r:id="rId10"/>
  </p:handoutMasterIdLst>
  <p:sldIdLst>
    <p:sldId id="258" r:id="rId6"/>
    <p:sldId id="27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4660"/>
  </p:normalViewPr>
  <p:slideViewPr>
    <p:cSldViewPr snapToGrid="0">
      <p:cViewPr varScale="1">
        <p:scale>
          <a:sx n="116" d="100"/>
          <a:sy n="116" d="100"/>
        </p:scale>
        <p:origin x="240"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customXml" Target="../customXml/item5.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C71F3D-AD0D-4516-B384-456C4122F56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4FBBCF4-FE14-4F9F-834E-60D5DD9F7B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5939AD-3AF1-4F9B-B093-84BE36E69E15}" type="datetimeFigureOut">
              <a:rPr lang="en-US" smtClean="0"/>
              <a:t>2/15/2023</a:t>
            </a:fld>
            <a:endParaRPr lang="en-US"/>
          </a:p>
        </p:txBody>
      </p:sp>
      <p:sp>
        <p:nvSpPr>
          <p:cNvPr id="4" name="Footer Placeholder 3">
            <a:extLst>
              <a:ext uri="{FF2B5EF4-FFF2-40B4-BE49-F238E27FC236}">
                <a16:creationId xmlns:a16="http://schemas.microsoft.com/office/drawing/2014/main" id="{2F1833BD-2B84-48CA-BA78-D12CF58A1E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6FEB22-4495-4FBF-A0CE-8B3771920F5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7C2EB9-1A8D-43E4-8536-5C5DA2BC17F2}" type="slidenum">
              <a:rPr lang="en-US" smtClean="0"/>
              <a:t>‹#›</a:t>
            </a:fld>
            <a:endParaRPr lang="en-US"/>
          </a:p>
        </p:txBody>
      </p:sp>
    </p:spTree>
    <p:extLst>
      <p:ext uri="{BB962C8B-B14F-4D97-AF65-F5344CB8AC3E}">
        <p14:creationId xmlns:p14="http://schemas.microsoft.com/office/powerpoint/2010/main" val="676854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0CA7D6-6E47-4619-B804-1ADF2FBB391A}" type="datetimeFigureOut">
              <a:rPr lang="en-US" smtClean="0"/>
              <a:t>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01E11E-53AE-4A38-80D9-4D0D8D485CFB}" type="slidenum">
              <a:rPr lang="en-US" smtClean="0"/>
              <a:t>‹#›</a:t>
            </a:fld>
            <a:endParaRPr lang="en-US"/>
          </a:p>
        </p:txBody>
      </p:sp>
    </p:spTree>
    <p:extLst>
      <p:ext uri="{BB962C8B-B14F-4D97-AF65-F5344CB8AC3E}">
        <p14:creationId xmlns:p14="http://schemas.microsoft.com/office/powerpoint/2010/main" val="38029843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4E4C09-7843-4926-B255-6FC4758B3C61}"/>
              </a:ext>
            </a:extLst>
          </p:cNvPr>
          <p:cNvSpPr/>
          <p:nvPr userDrawn="1"/>
        </p:nvSpPr>
        <p:spPr>
          <a:xfrm>
            <a:off x="6312313" y="4644579"/>
            <a:ext cx="5250522" cy="2090214"/>
          </a:xfrm>
          <a:prstGeom prst="rect">
            <a:avLst/>
          </a:prstGeom>
          <a:solidFill>
            <a:srgbClr val="00395D"/>
          </a:solidFill>
          <a:ln w="57150" cmpd="dbl">
            <a:solidFill>
              <a:srgbClr val="0039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5796308-FFA9-4928-8FDE-9FE30C6F1DA6}"/>
              </a:ext>
            </a:extLst>
          </p:cNvPr>
          <p:cNvSpPr/>
          <p:nvPr userDrawn="1"/>
        </p:nvSpPr>
        <p:spPr>
          <a:xfrm>
            <a:off x="6312313" y="123207"/>
            <a:ext cx="5250522" cy="4401890"/>
          </a:xfrm>
          <a:prstGeom prst="rect">
            <a:avLst/>
          </a:prstGeom>
          <a:solidFill>
            <a:srgbClr val="00395D"/>
          </a:solidFill>
          <a:ln w="57150" cmpd="dbl">
            <a:solidFill>
              <a:srgbClr val="0039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97EB4D16-4F91-4141-A870-7552A3F19B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2585" y="2564907"/>
            <a:ext cx="2331601" cy="1737360"/>
          </a:xfrm>
          <a:prstGeom prst="rect">
            <a:avLst/>
          </a:prstGeom>
        </p:spPr>
      </p:pic>
      <p:sp>
        <p:nvSpPr>
          <p:cNvPr id="10" name="Title 1">
            <a:extLst>
              <a:ext uri="{FF2B5EF4-FFF2-40B4-BE49-F238E27FC236}">
                <a16:creationId xmlns:a16="http://schemas.microsoft.com/office/drawing/2014/main" id="{095B6CEB-F062-4D08-82D8-D5E5185BEF40}"/>
              </a:ext>
            </a:extLst>
          </p:cNvPr>
          <p:cNvSpPr txBox="1">
            <a:spLocks/>
          </p:cNvSpPr>
          <p:nvPr userDrawn="1"/>
        </p:nvSpPr>
        <p:spPr>
          <a:xfrm>
            <a:off x="6725270" y="1424926"/>
            <a:ext cx="4424609" cy="513585"/>
          </a:xfrm>
          <a:prstGeom prst="rect">
            <a:avLst/>
          </a:prstGeom>
        </p:spPr>
        <p:txBody>
          <a:bodyPr vert="horz" lIns="91440" tIns="45720" rIns="91440" bIns="45720" rtlCol="0" anchor="b">
            <a:noAutofit/>
          </a:bodyPr>
          <a:lstStyle>
            <a:lvl1pPr algn="ctr" defTabSz="914400" rtl="0" eaLnBrk="1" latinLnBrk="0" hangingPunct="1">
              <a:lnSpc>
                <a:spcPct val="114000"/>
              </a:lnSpc>
              <a:spcBef>
                <a:spcPct val="0"/>
              </a:spcBef>
              <a:buNone/>
              <a:defRPr sz="2800" kern="1200">
                <a:solidFill>
                  <a:schemeClr val="bg1"/>
                </a:solidFill>
                <a:latin typeface="+mj-lt"/>
                <a:ea typeface="+mj-ea"/>
                <a:cs typeface="+mj-cs"/>
              </a:defRPr>
            </a:lvl1pPr>
          </a:lstStyle>
          <a:p>
            <a:endParaRPr lang="en-US" dirty="0">
              <a:latin typeface="Lucida Sans" panose="020B0602030504020204" pitchFamily="34" charset="0"/>
            </a:endParaRPr>
          </a:p>
        </p:txBody>
      </p:sp>
      <p:sp>
        <p:nvSpPr>
          <p:cNvPr id="17" name="Title 16">
            <a:extLst>
              <a:ext uri="{FF2B5EF4-FFF2-40B4-BE49-F238E27FC236}">
                <a16:creationId xmlns:a16="http://schemas.microsoft.com/office/drawing/2014/main" id="{BC690B0F-0A83-4758-A7B7-B8DC9AB472BA}"/>
              </a:ext>
            </a:extLst>
          </p:cNvPr>
          <p:cNvSpPr>
            <a:spLocks noGrp="1"/>
          </p:cNvSpPr>
          <p:nvPr>
            <p:ph type="title" hasCustomPrompt="1"/>
          </p:nvPr>
        </p:nvSpPr>
        <p:spPr>
          <a:xfrm>
            <a:off x="6607629" y="2714128"/>
            <a:ext cx="4694649" cy="537530"/>
          </a:xfrm>
        </p:spPr>
        <p:txBody>
          <a:bodyPr>
            <a:normAutofit/>
          </a:bodyPr>
          <a:lstStyle>
            <a:lvl1pPr algn="ctr">
              <a:defRPr sz="2000" b="0">
                <a:solidFill>
                  <a:schemeClr val="bg1"/>
                </a:solidFill>
              </a:defRPr>
            </a:lvl1pPr>
          </a:lstStyle>
          <a:p>
            <a:r>
              <a:rPr lang="en-US" dirty="0"/>
              <a:t>Date of Presentation</a:t>
            </a:r>
          </a:p>
        </p:txBody>
      </p:sp>
      <p:sp>
        <p:nvSpPr>
          <p:cNvPr id="20" name="Text Placeholder 19">
            <a:extLst>
              <a:ext uri="{FF2B5EF4-FFF2-40B4-BE49-F238E27FC236}">
                <a16:creationId xmlns:a16="http://schemas.microsoft.com/office/drawing/2014/main" id="{87F85ED6-75CA-4DE2-B037-DDD7BEFE5752}"/>
              </a:ext>
            </a:extLst>
          </p:cNvPr>
          <p:cNvSpPr>
            <a:spLocks noGrp="1"/>
          </p:cNvSpPr>
          <p:nvPr>
            <p:ph type="body" sz="quarter" idx="10" hasCustomPrompt="1"/>
          </p:nvPr>
        </p:nvSpPr>
        <p:spPr>
          <a:xfrm>
            <a:off x="6607630" y="4816444"/>
            <a:ext cx="4694648" cy="1783532"/>
          </a:xfrm>
        </p:spPr>
        <p:txBody>
          <a:bodyPr anchor="ctr"/>
          <a:lstStyle>
            <a:lvl1pPr marL="0" indent="0" algn="ctr">
              <a:lnSpc>
                <a:spcPct val="114000"/>
              </a:lnSpc>
              <a:spcBef>
                <a:spcPts val="600"/>
              </a:spcBef>
              <a:buNone/>
              <a:defRPr>
                <a:solidFill>
                  <a:schemeClr val="bg1"/>
                </a:solidFill>
              </a:defRPr>
            </a:lvl1pPr>
          </a:lstStyle>
          <a:p>
            <a:pPr lvl="0"/>
            <a:r>
              <a:rPr lang="en-US" dirty="0"/>
              <a:t>Presenter’s name and title</a:t>
            </a:r>
          </a:p>
        </p:txBody>
      </p:sp>
      <p:sp>
        <p:nvSpPr>
          <p:cNvPr id="24" name="Text Placeholder 23">
            <a:extLst>
              <a:ext uri="{FF2B5EF4-FFF2-40B4-BE49-F238E27FC236}">
                <a16:creationId xmlns:a16="http://schemas.microsoft.com/office/drawing/2014/main" id="{E065F58D-92FD-4E83-81A0-DFCF47C54C26}"/>
              </a:ext>
            </a:extLst>
          </p:cNvPr>
          <p:cNvSpPr>
            <a:spLocks noGrp="1"/>
          </p:cNvSpPr>
          <p:nvPr>
            <p:ph type="body" sz="quarter" idx="11" hasCustomPrompt="1"/>
          </p:nvPr>
        </p:nvSpPr>
        <p:spPr>
          <a:xfrm>
            <a:off x="6607629" y="1372467"/>
            <a:ext cx="4694648" cy="1192439"/>
          </a:xfrm>
        </p:spPr>
        <p:txBody>
          <a:bodyPr/>
          <a:lstStyle>
            <a:lvl1pPr marL="0" indent="0" algn="ctr">
              <a:lnSpc>
                <a:spcPct val="114000"/>
              </a:lnSpc>
              <a:buNone/>
              <a:defRPr>
                <a:solidFill>
                  <a:schemeClr val="bg1"/>
                </a:solidFill>
                <a:latin typeface="+mj-lt"/>
              </a:defRPr>
            </a:lvl1pPr>
          </a:lstStyle>
          <a:p>
            <a:pPr lvl="0"/>
            <a:r>
              <a:rPr lang="en-US" dirty="0"/>
              <a:t>Presentation Title</a:t>
            </a:r>
          </a:p>
        </p:txBody>
      </p:sp>
    </p:spTree>
    <p:extLst>
      <p:ext uri="{BB962C8B-B14F-4D97-AF65-F5344CB8AC3E}">
        <p14:creationId xmlns:p14="http://schemas.microsoft.com/office/powerpoint/2010/main" val="233416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36FD-B39F-4769-B98B-B1F3FB028DD4}"/>
              </a:ext>
            </a:extLst>
          </p:cNvPr>
          <p:cNvSpPr>
            <a:spLocks noGrp="1"/>
          </p:cNvSpPr>
          <p:nvPr>
            <p:ph type="title" hasCustomPrompt="1"/>
          </p:nvPr>
        </p:nvSpPr>
        <p:spPr>
          <a:xfrm>
            <a:off x="457200" y="365125"/>
            <a:ext cx="11247120" cy="685800"/>
          </a:xfrm>
          <a:prstGeom prst="rect">
            <a:avLst/>
          </a:prstGeom>
        </p:spPr>
        <p:txBody>
          <a:bodyPr/>
          <a:lstStyle>
            <a:lvl1pPr algn="ctr">
              <a:defRPr b="1">
                <a:solidFill>
                  <a:schemeClr val="accent1"/>
                </a:solidFill>
              </a:defRPr>
            </a:lvl1pPr>
          </a:lstStyle>
          <a:p>
            <a:r>
              <a:rPr lang="en-US" dirty="0"/>
              <a:t>Section Title</a:t>
            </a:r>
          </a:p>
        </p:txBody>
      </p:sp>
      <p:sp>
        <p:nvSpPr>
          <p:cNvPr id="7" name="Content Placeholder 2">
            <a:extLst>
              <a:ext uri="{FF2B5EF4-FFF2-40B4-BE49-F238E27FC236}">
                <a16:creationId xmlns:a16="http://schemas.microsoft.com/office/drawing/2014/main" id="{0C8EB0F7-3837-403F-88C2-1BBB8D335E72}"/>
              </a:ext>
            </a:extLst>
          </p:cNvPr>
          <p:cNvSpPr>
            <a:spLocks noGrp="1"/>
          </p:cNvSpPr>
          <p:nvPr>
            <p:ph idx="1"/>
          </p:nvPr>
        </p:nvSpPr>
        <p:spPr>
          <a:xfrm>
            <a:off x="457200" y="1426035"/>
            <a:ext cx="11247120" cy="4764453"/>
          </a:xfrm>
          <a:prstGeom prst="rect">
            <a:avLst/>
          </a:prstGeom>
        </p:spPr>
        <p:txBody>
          <a:bodyPr/>
          <a:lstStyle>
            <a:lvl1pPr marL="457200" indent="-457200">
              <a:lnSpc>
                <a:spcPct val="114000"/>
              </a:lnSpc>
              <a:spcBef>
                <a:spcPts val="600"/>
              </a:spcBef>
              <a:buFont typeface="Wingdings" panose="05000000000000000000" pitchFamily="2" charset="2"/>
              <a:buChar char="§"/>
              <a:defRPr/>
            </a:lvl1pPr>
            <a:lvl2pPr marL="914400" indent="-457200">
              <a:lnSpc>
                <a:spcPct val="114000"/>
              </a:lnSpc>
              <a:spcBef>
                <a:spcPts val="600"/>
              </a:spcBef>
              <a:defRPr/>
            </a:lvl2pPr>
            <a:lvl3pPr marL="1371600" indent="-457200">
              <a:lnSpc>
                <a:spcPct val="114000"/>
              </a:lnSpc>
              <a:spcBef>
                <a:spcPts val="600"/>
              </a:spcBef>
              <a:buSzPct val="75000"/>
              <a:buFont typeface="Courier New" panose="02070309020205020404" pitchFamily="49" charset="0"/>
              <a:buChar char="o"/>
              <a:defRPr/>
            </a:lvl3pPr>
            <a:lvl4pPr marL="1828800" indent="-457200">
              <a:lnSpc>
                <a:spcPct val="114000"/>
              </a:lnSpc>
              <a:spcBef>
                <a:spcPts val="600"/>
              </a:spcBef>
              <a:buFont typeface="Wingdings" panose="05000000000000000000" pitchFamily="2" charset="2"/>
              <a:buChar char="§"/>
              <a:defRPr/>
            </a:lvl4pPr>
            <a:lvl5pPr marL="2286000" indent="-457200">
              <a:lnSpc>
                <a:spcPct val="114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a:extLst>
              <a:ext uri="{FF2B5EF4-FFF2-40B4-BE49-F238E27FC236}">
                <a16:creationId xmlns:a16="http://schemas.microsoft.com/office/drawing/2014/main" id="{5E12D5DA-BE2C-4D90-8490-CFE7B71B8181}"/>
              </a:ext>
            </a:extLst>
          </p:cNvPr>
          <p:cNvCxnSpPr>
            <a:cxnSpLocks/>
          </p:cNvCxnSpPr>
          <p:nvPr userDrawn="1"/>
        </p:nvCxnSpPr>
        <p:spPr>
          <a:xfrm>
            <a:off x="0" y="1090570"/>
            <a:ext cx="12192000" cy="0"/>
          </a:xfrm>
          <a:prstGeom prst="line">
            <a:avLst/>
          </a:prstGeom>
          <a:ln w="28575">
            <a:solidFill>
              <a:srgbClr val="00395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81C00F1-2E87-4CC2-99C1-19126C32CB6B}"/>
              </a:ext>
            </a:extLst>
          </p:cNvPr>
          <p:cNvCxnSpPr>
            <a:cxnSpLocks/>
          </p:cNvCxnSpPr>
          <p:nvPr userDrawn="1"/>
        </p:nvCxnSpPr>
        <p:spPr>
          <a:xfrm>
            <a:off x="1424120" y="6557777"/>
            <a:ext cx="9950246" cy="1"/>
          </a:xfrm>
          <a:prstGeom prst="line">
            <a:avLst/>
          </a:prstGeom>
          <a:ln w="28575">
            <a:solidFill>
              <a:srgbClr val="00395D"/>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D856DA5-D6BF-469B-B386-73F7F38902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801" y="6402511"/>
            <a:ext cx="1037829" cy="274320"/>
          </a:xfrm>
          <a:prstGeom prst="rect">
            <a:avLst/>
          </a:prstGeom>
        </p:spPr>
      </p:pic>
      <p:sp>
        <p:nvSpPr>
          <p:cNvPr id="19" name="Slide Number Placeholder 5">
            <a:extLst>
              <a:ext uri="{FF2B5EF4-FFF2-40B4-BE49-F238E27FC236}">
                <a16:creationId xmlns:a16="http://schemas.microsoft.com/office/drawing/2014/main" id="{85DBE6CB-D5DE-4141-8761-7283C9C3FD1B}"/>
              </a:ext>
            </a:extLst>
          </p:cNvPr>
          <p:cNvSpPr>
            <a:spLocks noGrp="1"/>
          </p:cNvSpPr>
          <p:nvPr>
            <p:ph type="sldNum" sz="quarter" idx="4"/>
          </p:nvPr>
        </p:nvSpPr>
        <p:spPr>
          <a:xfrm>
            <a:off x="8991601" y="6356350"/>
            <a:ext cx="2886546" cy="365125"/>
          </a:xfrm>
          <a:prstGeom prst="rect">
            <a:avLst/>
          </a:prstGeom>
        </p:spPr>
        <p:txBody>
          <a:bodyPr vert="horz" lIns="91440" tIns="45720" rIns="91440" bIns="45720" rtlCol="0" anchor="ctr"/>
          <a:lstStyle>
            <a:lvl1pPr algn="r">
              <a:defRPr sz="1200">
                <a:solidFill>
                  <a:schemeClr val="accent3"/>
                </a:solidFill>
                <a:latin typeface="+mj-lt"/>
              </a:defRPr>
            </a:lvl1pPr>
          </a:lstStyle>
          <a:p>
            <a:fld id="{7B3698F8-BEBC-4075-95C8-28A2E732D13F}" type="slidenum">
              <a:rPr lang="en-US" smtClean="0"/>
              <a:pPr/>
              <a:t>‹#›</a:t>
            </a:fld>
            <a:endParaRPr lang="en-US" dirty="0"/>
          </a:p>
        </p:txBody>
      </p:sp>
    </p:spTree>
    <p:extLst>
      <p:ext uri="{BB962C8B-B14F-4D97-AF65-F5344CB8AC3E}">
        <p14:creationId xmlns:p14="http://schemas.microsoft.com/office/powerpoint/2010/main" val="374651683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36FD-B39F-4769-B98B-B1F3FB028DD4}"/>
              </a:ext>
            </a:extLst>
          </p:cNvPr>
          <p:cNvSpPr>
            <a:spLocks noGrp="1"/>
          </p:cNvSpPr>
          <p:nvPr>
            <p:ph type="title" hasCustomPrompt="1"/>
          </p:nvPr>
        </p:nvSpPr>
        <p:spPr>
          <a:xfrm>
            <a:off x="472440" y="2215958"/>
            <a:ext cx="11247120" cy="685800"/>
          </a:xfrm>
          <a:prstGeom prst="rect">
            <a:avLst/>
          </a:prstGeom>
        </p:spPr>
        <p:txBody>
          <a:bodyPr/>
          <a:lstStyle>
            <a:lvl1pPr algn="ctr">
              <a:defRPr b="1">
                <a:solidFill>
                  <a:schemeClr val="accent1"/>
                </a:solidFill>
              </a:defRPr>
            </a:lvl1pPr>
          </a:lstStyle>
          <a:p>
            <a:r>
              <a:rPr lang="en-US" dirty="0"/>
              <a:t>Section Divider Title</a:t>
            </a:r>
          </a:p>
        </p:txBody>
      </p:sp>
      <p:cxnSp>
        <p:nvCxnSpPr>
          <p:cNvPr id="9" name="Straight Connector 8">
            <a:extLst>
              <a:ext uri="{FF2B5EF4-FFF2-40B4-BE49-F238E27FC236}">
                <a16:creationId xmlns:a16="http://schemas.microsoft.com/office/drawing/2014/main" id="{481C00F1-2E87-4CC2-99C1-19126C32CB6B}"/>
              </a:ext>
            </a:extLst>
          </p:cNvPr>
          <p:cNvCxnSpPr>
            <a:cxnSpLocks/>
          </p:cNvCxnSpPr>
          <p:nvPr userDrawn="1"/>
        </p:nvCxnSpPr>
        <p:spPr>
          <a:xfrm>
            <a:off x="1424120" y="6557777"/>
            <a:ext cx="9950246" cy="1"/>
          </a:xfrm>
          <a:prstGeom prst="line">
            <a:avLst/>
          </a:prstGeom>
          <a:ln w="28575">
            <a:solidFill>
              <a:srgbClr val="00395D"/>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D856DA5-D6BF-469B-B386-73F7F38902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801" y="6402511"/>
            <a:ext cx="1037829" cy="274320"/>
          </a:xfrm>
          <a:prstGeom prst="rect">
            <a:avLst/>
          </a:prstGeom>
        </p:spPr>
      </p:pic>
      <p:sp>
        <p:nvSpPr>
          <p:cNvPr id="7" name="Slide Number Placeholder 5">
            <a:extLst>
              <a:ext uri="{FF2B5EF4-FFF2-40B4-BE49-F238E27FC236}">
                <a16:creationId xmlns:a16="http://schemas.microsoft.com/office/drawing/2014/main" id="{CAB18C40-D15C-46F1-9FC5-3B5CBC5370E1}"/>
              </a:ext>
            </a:extLst>
          </p:cNvPr>
          <p:cNvSpPr>
            <a:spLocks noGrp="1"/>
          </p:cNvSpPr>
          <p:nvPr>
            <p:ph type="sldNum" sz="quarter" idx="4"/>
          </p:nvPr>
        </p:nvSpPr>
        <p:spPr>
          <a:xfrm>
            <a:off x="8991601" y="6356350"/>
            <a:ext cx="2886546" cy="365125"/>
          </a:xfrm>
          <a:prstGeom prst="rect">
            <a:avLst/>
          </a:prstGeom>
        </p:spPr>
        <p:txBody>
          <a:bodyPr vert="horz" lIns="91440" tIns="45720" rIns="91440" bIns="45720" rtlCol="0" anchor="ctr"/>
          <a:lstStyle>
            <a:lvl1pPr algn="r">
              <a:defRPr sz="1200">
                <a:solidFill>
                  <a:schemeClr val="accent3"/>
                </a:solidFill>
                <a:latin typeface="+mj-lt"/>
              </a:defRPr>
            </a:lvl1pPr>
          </a:lstStyle>
          <a:p>
            <a:fld id="{7B3698F8-BEBC-4075-95C8-28A2E732D13F}" type="slidenum">
              <a:rPr lang="en-US" smtClean="0"/>
              <a:pPr/>
              <a:t>‹#›</a:t>
            </a:fld>
            <a:endParaRPr lang="en-US" dirty="0"/>
          </a:p>
        </p:txBody>
      </p:sp>
    </p:spTree>
    <p:extLst>
      <p:ext uri="{BB962C8B-B14F-4D97-AF65-F5344CB8AC3E}">
        <p14:creationId xmlns:p14="http://schemas.microsoft.com/office/powerpoint/2010/main" val="3234039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page Graphic">
    <p:bg>
      <p:bgRef idx="1001">
        <a:schemeClr val="bg1"/>
      </p:bgRef>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C8EB0F7-3837-403F-88C2-1BBB8D335E72}"/>
              </a:ext>
            </a:extLst>
          </p:cNvPr>
          <p:cNvSpPr>
            <a:spLocks noGrp="1"/>
          </p:cNvSpPr>
          <p:nvPr>
            <p:ph idx="1" hasCustomPrompt="1"/>
          </p:nvPr>
        </p:nvSpPr>
        <p:spPr>
          <a:xfrm>
            <a:off x="0" y="0"/>
            <a:ext cx="12192000" cy="6858000"/>
          </a:xfrm>
          <a:prstGeom prst="rect">
            <a:avLst/>
          </a:prstGeom>
        </p:spPr>
        <p:txBody>
          <a:bodyPr anchor="ctr"/>
          <a:lstStyle>
            <a:lvl1pPr marL="0" indent="0" algn="ctr">
              <a:lnSpc>
                <a:spcPct val="114000"/>
              </a:lnSpc>
              <a:spcBef>
                <a:spcPts val="600"/>
              </a:spcBef>
              <a:buFont typeface="Wingdings" panose="05000000000000000000" pitchFamily="2" charset="2"/>
              <a:buNone/>
              <a:defRPr/>
            </a:lvl1pPr>
            <a:lvl2pPr marL="914400" indent="-457200">
              <a:lnSpc>
                <a:spcPct val="114000"/>
              </a:lnSpc>
              <a:spcBef>
                <a:spcPts val="600"/>
              </a:spcBef>
              <a:defRPr/>
            </a:lvl2pPr>
            <a:lvl3pPr marL="1371600" indent="-457200">
              <a:lnSpc>
                <a:spcPct val="114000"/>
              </a:lnSpc>
              <a:spcBef>
                <a:spcPts val="600"/>
              </a:spcBef>
              <a:buSzPct val="75000"/>
              <a:buFont typeface="Courier New" panose="02070309020205020404" pitchFamily="49" charset="0"/>
              <a:buChar char="o"/>
              <a:defRPr/>
            </a:lvl3pPr>
            <a:lvl4pPr marL="1828800" indent="-457200">
              <a:lnSpc>
                <a:spcPct val="114000"/>
              </a:lnSpc>
              <a:spcBef>
                <a:spcPts val="600"/>
              </a:spcBef>
              <a:buFont typeface="Wingdings" panose="05000000000000000000" pitchFamily="2" charset="2"/>
              <a:buChar char="§"/>
              <a:defRPr/>
            </a:lvl4pPr>
            <a:lvl5pPr marL="2286000" indent="-457200">
              <a:lnSpc>
                <a:spcPct val="114000"/>
              </a:lnSpc>
              <a:spcBef>
                <a:spcPts val="600"/>
              </a:spcBef>
              <a:defRPr/>
            </a:lvl5pPr>
          </a:lstStyle>
          <a:p>
            <a:pPr lvl="0"/>
            <a:r>
              <a:rPr lang="en-US" dirty="0"/>
              <a:t>&lt;&lt;Use this slide for full-page graphics. </a:t>
            </a:r>
            <a:br>
              <a:rPr lang="en-US" dirty="0"/>
            </a:br>
            <a:r>
              <a:rPr lang="en-US" dirty="0"/>
              <a:t>You may cover up the WECC logo and </a:t>
            </a:r>
            <a:br>
              <a:rPr lang="en-US" dirty="0"/>
            </a:br>
            <a:r>
              <a:rPr lang="en-US" dirty="0"/>
              <a:t>page number if your design calls for it.&gt;&gt;</a:t>
            </a:r>
          </a:p>
        </p:txBody>
      </p:sp>
      <p:pic>
        <p:nvPicPr>
          <p:cNvPr id="12" name="Picture 11">
            <a:extLst>
              <a:ext uri="{FF2B5EF4-FFF2-40B4-BE49-F238E27FC236}">
                <a16:creationId xmlns:a16="http://schemas.microsoft.com/office/drawing/2014/main" id="{246375C5-E732-4362-87C3-04C8BC0F3E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801" y="6402511"/>
            <a:ext cx="1037829" cy="274320"/>
          </a:xfrm>
          <a:prstGeom prst="rect">
            <a:avLst/>
          </a:prstGeom>
        </p:spPr>
      </p:pic>
    </p:spTree>
    <p:extLst>
      <p:ext uri="{BB962C8B-B14F-4D97-AF65-F5344CB8AC3E}">
        <p14:creationId xmlns:p14="http://schemas.microsoft.com/office/powerpoint/2010/main" val="3969855271"/>
      </p:ext>
    </p:extLst>
  </p:cSld>
  <p:clrMapOvr>
    <a:overrideClrMapping bg1="lt1" tx1="dk1" bg2="lt2" tx2="dk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933E42A-9148-4796-AF74-14CCF40CCA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1674" y="682079"/>
            <a:ext cx="3530996" cy="1131682"/>
          </a:xfrm>
          <a:prstGeom prst="rect">
            <a:avLst/>
          </a:prstGeom>
        </p:spPr>
      </p:pic>
      <p:sp>
        <p:nvSpPr>
          <p:cNvPr id="7" name="Rectangle 6">
            <a:extLst>
              <a:ext uri="{FF2B5EF4-FFF2-40B4-BE49-F238E27FC236}">
                <a16:creationId xmlns:a16="http://schemas.microsoft.com/office/drawing/2014/main" id="{6FCE30BC-5E69-4538-93D8-D4E2E090AD4B}"/>
              </a:ext>
            </a:extLst>
          </p:cNvPr>
          <p:cNvSpPr/>
          <p:nvPr userDrawn="1"/>
        </p:nvSpPr>
        <p:spPr>
          <a:xfrm>
            <a:off x="4520988" y="2828794"/>
            <a:ext cx="7184697" cy="3157886"/>
          </a:xfrm>
          <a:prstGeom prst="rect">
            <a:avLst/>
          </a:prstGeom>
          <a:solidFill>
            <a:srgbClr val="00395D"/>
          </a:solidFill>
          <a:ln w="57150" cmpd="dbl">
            <a:solidFill>
              <a:srgbClr val="0039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F94C4273-0E20-4D97-8D1E-E2F5C3CBB8E1}"/>
              </a:ext>
            </a:extLst>
          </p:cNvPr>
          <p:cNvSpPr txBox="1"/>
          <p:nvPr userDrawn="1"/>
        </p:nvSpPr>
        <p:spPr>
          <a:xfrm>
            <a:off x="4743231" y="3023786"/>
            <a:ext cx="3531888" cy="769441"/>
          </a:xfrm>
          <a:prstGeom prst="rect">
            <a:avLst/>
          </a:prstGeom>
          <a:noFill/>
        </p:spPr>
        <p:txBody>
          <a:bodyPr wrap="square" rtlCol="0">
            <a:spAutoFit/>
          </a:bodyPr>
          <a:lstStyle/>
          <a:p>
            <a:r>
              <a:rPr lang="en-US" sz="4400" b="1" kern="1200" dirty="0">
                <a:solidFill>
                  <a:schemeClr val="bg1"/>
                </a:solidFill>
                <a:latin typeface="Lucida Sans" panose="020B0602030504020204" pitchFamily="34" charset="0"/>
                <a:ea typeface="+mj-ea"/>
                <a:cs typeface="+mj-cs"/>
              </a:rPr>
              <a:t>Contact:</a:t>
            </a:r>
          </a:p>
        </p:txBody>
      </p:sp>
      <p:sp>
        <p:nvSpPr>
          <p:cNvPr id="19" name="Text Placeholder 18">
            <a:extLst>
              <a:ext uri="{FF2B5EF4-FFF2-40B4-BE49-F238E27FC236}">
                <a16:creationId xmlns:a16="http://schemas.microsoft.com/office/drawing/2014/main" id="{55D0A0B7-2F06-4BF9-809A-21DA3B23D0F8}"/>
              </a:ext>
            </a:extLst>
          </p:cNvPr>
          <p:cNvSpPr>
            <a:spLocks noGrp="1"/>
          </p:cNvSpPr>
          <p:nvPr>
            <p:ph type="body" sz="quarter" idx="10" hasCustomPrompt="1"/>
          </p:nvPr>
        </p:nvSpPr>
        <p:spPr>
          <a:xfrm>
            <a:off x="4743231" y="3923577"/>
            <a:ext cx="6715093" cy="1828800"/>
          </a:xfrm>
        </p:spPr>
        <p:txBody>
          <a:bodyPr/>
          <a:lstStyle>
            <a:lvl1pPr marL="0" indent="0">
              <a:lnSpc>
                <a:spcPct val="114000"/>
              </a:lnSpc>
              <a:spcBef>
                <a:spcPts val="600"/>
              </a:spcBef>
              <a:buNone/>
              <a:defRPr>
                <a:solidFill>
                  <a:schemeClr val="bg1"/>
                </a:solidFill>
              </a:defRPr>
            </a:lvl1pPr>
          </a:lstStyle>
          <a:p>
            <a:pPr lvl="0"/>
            <a:r>
              <a:rPr lang="en-US" dirty="0"/>
              <a:t>Presenter’s name </a:t>
            </a:r>
            <a:br>
              <a:rPr lang="en-US" dirty="0"/>
            </a:br>
            <a:r>
              <a:rPr lang="en-US" dirty="0"/>
              <a:t>Title </a:t>
            </a:r>
            <a:br>
              <a:rPr lang="en-US" dirty="0"/>
            </a:br>
            <a:r>
              <a:rPr lang="en-US" dirty="0"/>
              <a:t>Email address</a:t>
            </a:r>
          </a:p>
        </p:txBody>
      </p:sp>
      <p:sp>
        <p:nvSpPr>
          <p:cNvPr id="8" name="Slide Number Placeholder 5">
            <a:extLst>
              <a:ext uri="{FF2B5EF4-FFF2-40B4-BE49-F238E27FC236}">
                <a16:creationId xmlns:a16="http://schemas.microsoft.com/office/drawing/2014/main" id="{538068A5-8E84-4950-B3C8-97CAC6B01BD3}"/>
              </a:ext>
            </a:extLst>
          </p:cNvPr>
          <p:cNvSpPr>
            <a:spLocks noGrp="1"/>
          </p:cNvSpPr>
          <p:nvPr>
            <p:ph type="sldNum" sz="quarter" idx="4"/>
          </p:nvPr>
        </p:nvSpPr>
        <p:spPr>
          <a:xfrm>
            <a:off x="8991601" y="6356350"/>
            <a:ext cx="2886546" cy="365125"/>
          </a:xfrm>
          <a:prstGeom prst="rect">
            <a:avLst/>
          </a:prstGeom>
        </p:spPr>
        <p:txBody>
          <a:bodyPr vert="horz" lIns="91440" tIns="45720" rIns="91440" bIns="45720" rtlCol="0" anchor="ctr"/>
          <a:lstStyle>
            <a:lvl1pPr algn="r">
              <a:defRPr sz="1200">
                <a:solidFill>
                  <a:schemeClr val="accent3"/>
                </a:solidFill>
                <a:latin typeface="+mj-lt"/>
              </a:defRPr>
            </a:lvl1pPr>
          </a:lstStyle>
          <a:p>
            <a:fld id="{7B3698F8-BEBC-4075-95C8-28A2E732D13F}" type="slidenum">
              <a:rPr lang="en-US" smtClean="0"/>
              <a:pPr/>
              <a:t>‹#›</a:t>
            </a:fld>
            <a:endParaRPr lang="en-US" dirty="0"/>
          </a:p>
        </p:txBody>
      </p:sp>
    </p:spTree>
    <p:extLst>
      <p:ext uri="{BB962C8B-B14F-4D97-AF65-F5344CB8AC3E}">
        <p14:creationId xmlns:p14="http://schemas.microsoft.com/office/powerpoint/2010/main" val="777982619"/>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9E7634-64B8-43AC-9516-7C6B651C0A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5ABCDC-04F3-4A6E-8F62-B74D662323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AE941-48AD-4D62-99B5-CE55E4605C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7AD4B-0FE2-4D9F-815D-0DCA0A45F14B}" type="datetime1">
              <a:rPr lang="en-US" smtClean="0"/>
              <a:t>2/15/2023</a:t>
            </a:fld>
            <a:endParaRPr lang="en-US"/>
          </a:p>
        </p:txBody>
      </p:sp>
      <p:sp>
        <p:nvSpPr>
          <p:cNvPr id="5" name="Footer Placeholder 4">
            <a:extLst>
              <a:ext uri="{FF2B5EF4-FFF2-40B4-BE49-F238E27FC236}">
                <a16:creationId xmlns:a16="http://schemas.microsoft.com/office/drawing/2014/main" id="{BE1680A1-78BE-46DD-A312-94CB9A0B96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33B5A7-E604-47B7-BF43-274C815C86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698F8-BEBC-4075-95C8-28A2E732D13F}" type="slidenum">
              <a:rPr lang="en-US" smtClean="0"/>
              <a:t>‹#›</a:t>
            </a:fld>
            <a:endParaRPr lang="en-US"/>
          </a:p>
        </p:txBody>
      </p:sp>
    </p:spTree>
    <p:extLst>
      <p:ext uri="{BB962C8B-B14F-4D97-AF65-F5344CB8AC3E}">
        <p14:creationId xmlns:p14="http://schemas.microsoft.com/office/powerpoint/2010/main" val="1035366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3"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upport@wecc.org" TargetMode="External"/><Relationship Id="rId2" Type="http://schemas.openxmlformats.org/officeDocument/2006/relationships/hyperlink" Target="mailto:ymherrera@ti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23A4C-1AAC-4BB2-9246-FB02B1CDC3C3}"/>
              </a:ext>
            </a:extLst>
          </p:cNvPr>
          <p:cNvSpPr>
            <a:spLocks noGrp="1"/>
          </p:cNvSpPr>
          <p:nvPr>
            <p:ph type="title"/>
          </p:nvPr>
        </p:nvSpPr>
        <p:spPr/>
        <p:txBody>
          <a:bodyPr/>
          <a:lstStyle/>
          <a:p>
            <a:r>
              <a:rPr lang="en-US" dirty="0" smtClean="0"/>
              <a:t>02-16-2023</a:t>
            </a:r>
            <a:endParaRPr lang="en-US" dirty="0"/>
          </a:p>
        </p:txBody>
      </p:sp>
      <p:sp>
        <p:nvSpPr>
          <p:cNvPr id="3" name="Text Placeholder 2">
            <a:extLst>
              <a:ext uri="{FF2B5EF4-FFF2-40B4-BE49-F238E27FC236}">
                <a16:creationId xmlns:a16="http://schemas.microsoft.com/office/drawing/2014/main" id="{F769A0BC-E4D8-4416-8E20-765A2605A08C}"/>
              </a:ext>
            </a:extLst>
          </p:cNvPr>
          <p:cNvSpPr>
            <a:spLocks noGrp="1"/>
          </p:cNvSpPr>
          <p:nvPr>
            <p:ph type="body" sz="quarter" idx="10"/>
          </p:nvPr>
        </p:nvSpPr>
        <p:spPr/>
        <p:txBody>
          <a:bodyPr/>
          <a:lstStyle/>
          <a:p>
            <a:r>
              <a:rPr lang="en-US" dirty="0" smtClean="0"/>
              <a:t>Yuri Herrera, </a:t>
            </a:r>
            <a:r>
              <a:rPr lang="en-US" dirty="0" smtClean="0"/>
              <a:t>TID</a:t>
            </a:r>
            <a:r>
              <a:rPr lang="en-US" dirty="0" smtClean="0"/>
              <a:t>, Chair </a:t>
            </a:r>
          </a:p>
        </p:txBody>
      </p:sp>
      <p:sp>
        <p:nvSpPr>
          <p:cNvPr id="7" name="Text Placeholder 6">
            <a:extLst>
              <a:ext uri="{FF2B5EF4-FFF2-40B4-BE49-F238E27FC236}">
                <a16:creationId xmlns:a16="http://schemas.microsoft.com/office/drawing/2014/main" id="{8B38941F-A467-448B-B447-468EB264160F}"/>
              </a:ext>
            </a:extLst>
          </p:cNvPr>
          <p:cNvSpPr>
            <a:spLocks noGrp="1"/>
          </p:cNvSpPr>
          <p:nvPr>
            <p:ph type="body" sz="quarter" idx="11"/>
          </p:nvPr>
        </p:nvSpPr>
        <p:spPr/>
        <p:txBody>
          <a:bodyPr>
            <a:normAutofit fontScale="77500" lnSpcReduction="20000"/>
          </a:bodyPr>
          <a:lstStyle/>
          <a:p>
            <a:r>
              <a:rPr lang="en-US" dirty="0"/>
              <a:t>After The Fact Workgroup Meeting (ATFWG</a:t>
            </a:r>
            <a:r>
              <a:rPr lang="en-US" dirty="0" smtClean="0"/>
              <a:t>)</a:t>
            </a:r>
          </a:p>
          <a:p>
            <a:r>
              <a:rPr lang="en-US" dirty="0" smtClean="0"/>
              <a:t>ISAS Update</a:t>
            </a:r>
            <a:endParaRPr lang="en-US" dirty="0"/>
          </a:p>
        </p:txBody>
      </p:sp>
    </p:spTree>
    <p:extLst>
      <p:ext uri="{BB962C8B-B14F-4D97-AF65-F5344CB8AC3E}">
        <p14:creationId xmlns:p14="http://schemas.microsoft.com/office/powerpoint/2010/main" val="243118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13B1C-AD92-F90B-7775-C6B667AC787F}"/>
              </a:ext>
            </a:extLst>
          </p:cNvPr>
          <p:cNvSpPr>
            <a:spLocks noGrp="1"/>
          </p:cNvSpPr>
          <p:nvPr>
            <p:ph type="title"/>
          </p:nvPr>
        </p:nvSpPr>
        <p:spPr/>
        <p:txBody>
          <a:bodyPr>
            <a:normAutofit fontScale="90000"/>
          </a:bodyPr>
          <a:lstStyle/>
          <a:p>
            <a:r>
              <a:rPr lang="en-US" dirty="0"/>
              <a:t>ATFWG </a:t>
            </a:r>
            <a:r>
              <a:rPr lang="en-US" dirty="0" smtClean="0"/>
              <a:t>Update</a:t>
            </a:r>
            <a:endParaRPr lang="en-US" dirty="0"/>
          </a:p>
        </p:txBody>
      </p:sp>
      <p:sp>
        <p:nvSpPr>
          <p:cNvPr id="3" name="Content Placeholder 2">
            <a:extLst>
              <a:ext uri="{FF2B5EF4-FFF2-40B4-BE49-F238E27FC236}">
                <a16:creationId xmlns:a16="http://schemas.microsoft.com/office/drawing/2014/main" id="{219154ED-114D-0B4D-4D4C-04BA4B8E5E0F}"/>
              </a:ext>
            </a:extLst>
          </p:cNvPr>
          <p:cNvSpPr>
            <a:spLocks noGrp="1"/>
          </p:cNvSpPr>
          <p:nvPr>
            <p:ph idx="1"/>
          </p:nvPr>
        </p:nvSpPr>
        <p:spPr/>
        <p:txBody>
          <a:bodyPr>
            <a:normAutofit fontScale="85000" lnSpcReduction="20000"/>
          </a:bodyPr>
          <a:lstStyle/>
          <a:p>
            <a:r>
              <a:rPr lang="en-US" dirty="0"/>
              <a:t>Change in Leadership October 2022 – myself as chair and George Williams WAPA DSWR as co-chair</a:t>
            </a:r>
          </a:p>
          <a:p>
            <a:r>
              <a:rPr lang="en-US" dirty="0"/>
              <a:t>Work on consolidating the ATFWG guideline documents has been on hold during the change in leadership and we are hoping to pick up on this.  As mentioned in the previous meeting if anyone is interested in helping to update these documents which are posted on the WECC website please reach out to </a:t>
            </a:r>
            <a:r>
              <a:rPr lang="en-US" dirty="0" smtClean="0"/>
              <a:t>myself </a:t>
            </a:r>
            <a:r>
              <a:rPr lang="en-US" dirty="0" smtClean="0">
                <a:hlinkClick r:id="rId2"/>
              </a:rPr>
              <a:t>ymherrera@tid.org</a:t>
            </a:r>
            <a:r>
              <a:rPr lang="en-US" dirty="0" smtClean="0"/>
              <a:t> </a:t>
            </a:r>
            <a:r>
              <a:rPr lang="en-US" dirty="0"/>
              <a:t>or </a:t>
            </a:r>
            <a:r>
              <a:rPr lang="en-US" u="sng" dirty="0">
                <a:hlinkClick r:id="rId3"/>
              </a:rPr>
              <a:t>support@wecc.org</a:t>
            </a:r>
            <a:endParaRPr lang="en-US" dirty="0"/>
          </a:p>
          <a:p>
            <a:r>
              <a:rPr lang="en-US" dirty="0"/>
              <a:t>Laura </a:t>
            </a:r>
            <a:r>
              <a:rPr lang="en-US" dirty="0" err="1"/>
              <a:t>Wollen</a:t>
            </a:r>
            <a:r>
              <a:rPr lang="en-US" dirty="0"/>
              <a:t> from </a:t>
            </a:r>
            <a:r>
              <a:rPr lang="en-US" dirty="0" err="1"/>
              <a:t>OATi</a:t>
            </a:r>
            <a:r>
              <a:rPr lang="en-US" dirty="0"/>
              <a:t> went over information regarding the upcoming WIT framework upgrade to WIT </a:t>
            </a:r>
            <a:r>
              <a:rPr lang="en-US" dirty="0" err="1"/>
              <a:t>webSmartScheduler</a:t>
            </a:r>
            <a:r>
              <a:rPr lang="en-US" dirty="0"/>
              <a:t> with a target implementation date of March 1, 2023.  She discussed entities needing to create users and move forward with sending meter data to run the new WIT system in parallel with the current WIT system.  1 schedule change request has been processed in January 2023 that was implemented in both systems.  </a:t>
            </a:r>
          </a:p>
          <a:p>
            <a:endParaRPr lang="en-US" dirty="0"/>
          </a:p>
        </p:txBody>
      </p:sp>
      <p:sp>
        <p:nvSpPr>
          <p:cNvPr id="4" name="Slide Number Placeholder 3">
            <a:extLst>
              <a:ext uri="{FF2B5EF4-FFF2-40B4-BE49-F238E27FC236}">
                <a16:creationId xmlns:a16="http://schemas.microsoft.com/office/drawing/2014/main" id="{A9EA7883-453F-98EB-6887-3F045E96709E}"/>
              </a:ext>
            </a:extLst>
          </p:cNvPr>
          <p:cNvSpPr>
            <a:spLocks noGrp="1"/>
          </p:cNvSpPr>
          <p:nvPr>
            <p:ph type="sldNum" sz="quarter" idx="4"/>
          </p:nvPr>
        </p:nvSpPr>
        <p:spPr/>
        <p:txBody>
          <a:bodyPr/>
          <a:lstStyle/>
          <a:p>
            <a:fld id="{7B3698F8-BEBC-4075-95C8-28A2E732D13F}" type="slidenum">
              <a:rPr lang="en-US" smtClean="0"/>
              <a:pPr/>
              <a:t>2</a:t>
            </a:fld>
            <a:endParaRPr lang="en-US" dirty="0"/>
          </a:p>
        </p:txBody>
      </p:sp>
    </p:spTree>
    <p:extLst>
      <p:ext uri="{BB962C8B-B14F-4D97-AF65-F5344CB8AC3E}">
        <p14:creationId xmlns:p14="http://schemas.microsoft.com/office/powerpoint/2010/main" val="378709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3C6ECF-B211-49D4-9008-FF40C8C00F2B}"/>
              </a:ext>
            </a:extLst>
          </p:cNvPr>
          <p:cNvSpPr>
            <a:spLocks noGrp="1"/>
          </p:cNvSpPr>
          <p:nvPr>
            <p:ph type="body" sz="quarter" idx="10"/>
          </p:nvPr>
        </p:nvSpPr>
        <p:spPr/>
        <p:txBody>
          <a:bodyPr>
            <a:normAutofit fontScale="92500" lnSpcReduction="20000"/>
          </a:bodyPr>
          <a:lstStyle/>
          <a:p>
            <a:r>
              <a:rPr lang="en-US" dirty="0" smtClean="0"/>
              <a:t>Yuri Herrera</a:t>
            </a:r>
            <a:endParaRPr lang="en-US" dirty="0"/>
          </a:p>
          <a:p>
            <a:r>
              <a:rPr lang="en-US" dirty="0" smtClean="0"/>
              <a:t>ymherrera@tid.org</a:t>
            </a:r>
          </a:p>
          <a:p>
            <a:r>
              <a:rPr lang="en-US" dirty="0" smtClean="0"/>
              <a:t>support@wecc.org</a:t>
            </a:r>
            <a:endParaRPr lang="en-US" dirty="0"/>
          </a:p>
          <a:p>
            <a:r>
              <a:rPr lang="en-US" dirty="0" smtClean="0"/>
              <a:t>209-883-8338</a:t>
            </a:r>
            <a:endParaRPr lang="en-US" dirty="0"/>
          </a:p>
        </p:txBody>
      </p:sp>
      <p:sp>
        <p:nvSpPr>
          <p:cNvPr id="3" name="Slide Number Placeholder 2">
            <a:extLst>
              <a:ext uri="{FF2B5EF4-FFF2-40B4-BE49-F238E27FC236}">
                <a16:creationId xmlns:a16="http://schemas.microsoft.com/office/drawing/2014/main" id="{AA110B5E-F263-45B6-A7F0-52AA9B4FDDE8}"/>
              </a:ext>
            </a:extLst>
          </p:cNvPr>
          <p:cNvSpPr>
            <a:spLocks noGrp="1"/>
          </p:cNvSpPr>
          <p:nvPr>
            <p:ph type="sldNum" sz="quarter" idx="4"/>
          </p:nvPr>
        </p:nvSpPr>
        <p:spPr/>
        <p:txBody>
          <a:bodyPr/>
          <a:lstStyle/>
          <a:p>
            <a:fld id="{7B3698F8-BEBC-4075-95C8-28A2E732D13F}" type="slidenum">
              <a:rPr lang="en-US" smtClean="0"/>
              <a:pPr/>
              <a:t>3</a:t>
            </a:fld>
            <a:endParaRPr lang="en-US" dirty="0"/>
          </a:p>
        </p:txBody>
      </p:sp>
    </p:spTree>
    <p:extLst>
      <p:ext uri="{BB962C8B-B14F-4D97-AF65-F5344CB8AC3E}">
        <p14:creationId xmlns:p14="http://schemas.microsoft.com/office/powerpoint/2010/main" val="246019580"/>
      </p:ext>
    </p:extLst>
  </p:cSld>
  <p:clrMapOvr>
    <a:masterClrMapping/>
  </p:clrMapOvr>
</p:sld>
</file>

<file path=ppt/theme/theme1.xml><?xml version="1.0" encoding="utf-8"?>
<a:theme xmlns:a="http://schemas.openxmlformats.org/drawingml/2006/main" name="WECC Theme">
  <a:themeElements>
    <a:clrScheme name="WECC Color Palette">
      <a:dk1>
        <a:srgbClr val="000000"/>
      </a:dk1>
      <a:lt1>
        <a:srgbClr val="FFFFFF"/>
      </a:lt1>
      <a:dk2>
        <a:srgbClr val="666666"/>
      </a:dk2>
      <a:lt2>
        <a:srgbClr val="FFFFFF"/>
      </a:lt2>
      <a:accent1>
        <a:srgbClr val="00395D"/>
      </a:accent1>
      <a:accent2>
        <a:srgbClr val="005238"/>
      </a:accent2>
      <a:accent3>
        <a:srgbClr val="A99260"/>
      </a:accent3>
      <a:accent4>
        <a:srgbClr val="B53713"/>
      </a:accent4>
      <a:accent5>
        <a:srgbClr val="6D2D41"/>
      </a:accent5>
      <a:accent6>
        <a:srgbClr val="A71930"/>
      </a:accent6>
      <a:hlink>
        <a:srgbClr val="0000FF"/>
      </a:hlink>
      <a:folHlink>
        <a:srgbClr val="800080"/>
      </a:folHlink>
    </a:clrScheme>
    <a:fontScheme name="WECC Fonts">
      <a:majorFont>
        <a:latin typeface="Lucida Sans"/>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otx" id="{64E612E4-38C2-4B43-94C4-779D82168320}" vid="{4E61DC8F-90E0-4723-8B81-916611D6B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2.xml><?xml version="1.0" encoding="utf-8"?>
<ct:contentTypeSchema xmlns:ct="http://schemas.microsoft.com/office/2006/metadata/contentType" xmlns:ma="http://schemas.microsoft.com/office/2006/metadata/properties/metaAttributes" ct:_="" ma:_="" ma:contentTypeName="Meetings" ma:contentTypeID="0x010100E45EF0F8AAA65E428351BA36F1B645BE0F0024DA9E90EA494343B8CF7E2421405214" ma:contentTypeVersion="14" ma:contentTypeDescription="" ma:contentTypeScope="" ma:versionID="576ac2d6d4093d812aa787f4885b8753">
  <xsd:schema xmlns:xsd="http://www.w3.org/2001/XMLSchema" xmlns:xs="http://www.w3.org/2001/XMLSchema" xmlns:p="http://schemas.microsoft.com/office/2006/metadata/properties" xmlns:ns1="http://schemas.microsoft.com/sharepoint/v3" xmlns:ns2="2fb8a92a-9032-49d6-b983-191f0a73b01f" xmlns:ns3="4bd63098-0c83-43cf-abdd-085f2cc55a51" targetNamespace="http://schemas.microsoft.com/office/2006/metadata/properties" ma:root="true" ma:fieldsID="6ceb9fd20ae96694a3b788101da3a6ff" ns1:_="" ns2:_="" ns3:_="">
    <xsd:import namespace="http://schemas.microsoft.com/sharepoint/v3"/>
    <xsd:import namespace="2fb8a92a-9032-49d6-b983-191f0a73b01f"/>
    <xsd:import namespace="4bd63098-0c83-43cf-abdd-085f2cc55a51"/>
    <xsd:element name="properties">
      <xsd:complexType>
        <xsd:sequence>
          <xsd:element name="documentManagement">
            <xsd:complexType>
              <xsd:all>
                <xsd:element ref="ns2:Document_x0020_Categorization_x0020_Policy"/>
                <xsd:element ref="ns2:Owner_x0020_Group" minOccurs="0"/>
                <xsd:element ref="ns2:Committee" minOccurs="0"/>
                <xsd:element ref="ns2:WECC_x0020_Status" minOccurs="0"/>
                <xsd:element ref="ns2:Privacy"/>
                <xsd:element ref="ns2:Meeting_x0020_Documents" minOccurs="0"/>
                <xsd:element ref="ns2:Adopted_x002f_Approved_x0020_By" minOccurs="0"/>
                <xsd:element ref="ns2:Jurisdiction" minOccurs="0"/>
                <xsd:element ref="ns3:Event_x0020_ID" minOccurs="0"/>
                <xsd:element ref="ns3:TaxKeywordTaxHTField" minOccurs="0"/>
                <xsd:element ref="ns3:TaxCatchAll" minOccurs="0"/>
                <xsd:element ref="ns3:_dlc_DocId" minOccurs="0"/>
                <xsd:element ref="ns3:_dlc_DocIdUrl" minOccurs="0"/>
                <xsd:element ref="ns3:_dlc_DocIdPersistId" minOccurs="0"/>
                <xsd:element ref="ns1:_dlc_Exempt" minOccurs="0"/>
                <xsd:element ref="ns1:_dlc_ExpireDateSaved" minOccurs="0"/>
                <xsd:element ref="ns1:_dlc_ExpireDate" minOccurs="0"/>
                <xsd:element ref="ns3:Approv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3" nillable="true" ma:displayName="Exempt from Policy" ma:hidden="true" ma:internalName="_dlc_Exempt"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fb8a92a-9032-49d6-b983-191f0a73b01f" elementFormDefault="qualified">
    <xsd:import namespace="http://schemas.microsoft.com/office/2006/documentManagement/types"/>
    <xsd:import namespace="http://schemas.microsoft.com/office/infopath/2007/PartnerControls"/>
    <xsd:element name="Document_x0020_Categorization_x0020_Policy" ma:index="2" ma:displayName="WECC Categorization Policy" ma:default="N/A" ma:format="Dropdown" ma:internalName="Document_x0020_Categorization_x0020_Policy">
      <xsd:simpleType>
        <xsd:restriction base="dms:Choice">
          <xsd:enumeration value="N/A"/>
          <xsd:enumeration value="Charter"/>
          <xsd:enumeration value="Guideline"/>
          <xsd:enumeration value="Policy"/>
          <xsd:enumeration value="Regional Criteria"/>
          <xsd:enumeration value="Regional Reliability Standard"/>
          <xsd:enumeration value="Report or Other"/>
        </xsd:restriction>
      </xsd:simpleType>
    </xsd:element>
    <xsd:element name="Owner_x0020_Group" ma:index="3" nillable="true" ma:displayName="Owner Group" ma:internalName="Owner_x0020_Group" ma:requiredMultiChoice="true">
      <xsd:complexType>
        <xsd:complexContent>
          <xsd:extension base="dms:MultiChoice">
            <xsd:sequence>
              <xsd:element name="Value" maxOccurs="unbounded" minOccurs="0" nillable="true">
                <xsd:simpleType>
                  <xsd:restriction base="dms:Choice">
                    <xsd:enumeration value="Compliance"/>
                    <xsd:enumeration value="Compliance Open Webinars"/>
                    <xsd:enumeration value="Compliance Workshop"/>
                    <xsd:enumeration value="Event Analysis &amp; Situational Awareness"/>
                    <xsd:enumeration value="General &amp; Administrative"/>
                    <xsd:enumeration value="Human Resources"/>
                    <xsd:enumeration value="Information Technology"/>
                    <xsd:enumeration value="Legal &amp; Regulatory"/>
                    <xsd:enumeration value="Operations Performance Analysis"/>
                    <xsd:enumeration value="Performance Analysis"/>
                    <xsd:enumeration value="Planning Services"/>
                    <xsd:enumeration value="Registration and Certification"/>
                    <xsd:enumeration value="Reliability Assessment"/>
                    <xsd:enumeration value="Reliability Standards"/>
                    <xsd:enumeration value="Resource Adequacy"/>
                    <xsd:enumeration value="System Adequacy Planning"/>
                    <xsd:enumeration value="System Stability Planning"/>
                    <xsd:enumeration value="Training &amp; Education"/>
                    <xsd:enumeration value="Transmission Expansion Planning"/>
                    <xsd:enumeration value="WREGIS"/>
                  </xsd:restriction>
                </xsd:simpleType>
              </xsd:element>
            </xsd:sequence>
          </xsd:extension>
        </xsd:complexContent>
      </xsd:complexType>
    </xsd:element>
    <xsd:element name="Committee" ma:index="4" nillable="true" ma:displayName="Committee" ma:description="edited" ma:internalName="Committee">
      <xsd:complexType>
        <xsd:complexContent>
          <xsd:extension base="dms:MultiChoice">
            <xsd:sequence>
              <xsd:element name="Value" maxOccurs="unbounded" minOccurs="0" nillable="true">
                <xsd:simpleType>
                  <xsd:restriction base="dms:Choice">
                    <xsd:enumeration value="APFTF"/>
                    <xsd:enumeration value="BOD"/>
                    <xsd:enumeration value="CIMTF"/>
                    <xsd:enumeration value="CSF"/>
                    <xsd:enumeration value="DEEMSF"/>
                    <xsd:enumeration value="EPAS"/>
                    <xsd:enumeration value="ESF"/>
                    <xsd:enumeration value="FAC"/>
                    <xsd:enumeration value="GC"/>
                    <xsd:enumeration value="GOPF"/>
                    <xsd:enumeration value="HPF"/>
                    <xsd:enumeration value="HRCC"/>
                    <xsd:enumeration value="ISEAS"/>
                    <xsd:enumeration value="JGC"/>
                    <xsd:enumeration value="LTPTF"/>
                    <xsd:enumeration value="MAC"/>
                    <xsd:enumeration value="MBS"/>
                    <xsd:enumeration value="MVS"/>
                    <xsd:enumeration value="NC"/>
                    <xsd:enumeration value="OAWG"/>
                    <xsd:enumeration value="PCDS"/>
                    <xsd:enumeration value="PCS"/>
                    <xsd:enumeration value="PS"/>
                    <xsd:enumeration value="PSF"/>
                    <xsd:enumeration value="RAAG"/>
                    <xsd:enumeration value="RAC"/>
                    <xsd:enumeration value="RASRS"/>
                    <xsd:enumeration value="RRC"/>
                    <xsd:enumeration value="S4.9RC"/>
                    <xsd:enumeration value="SCMS"/>
                    <xsd:enumeration value="SRS"/>
                    <xsd:enumeration value="StS"/>
                    <xsd:enumeration value="TCOMS"/>
                    <xsd:enumeration value="UFLSWG"/>
                    <xsd:enumeration value="WREGIS"/>
                    <xsd:enumeration value="WREGIS-SAC"/>
                    <xsd:enumeration value="WSC"/>
                  </xsd:restriction>
                </xsd:simpleType>
              </xsd:element>
            </xsd:sequence>
          </xsd:extension>
        </xsd:complexContent>
      </xsd:complexType>
    </xsd:element>
    <xsd:element name="WECC_x0020_Status" ma:index="5" nillable="true" ma:displayName="WECC Status" ma:format="Dropdown" ma:internalName="WECC_x0020_Status">
      <xsd:simpleType>
        <xsd:restriction base="dms:Choice">
          <xsd:enumeration value="Draft"/>
          <xsd:enumeration value="Approval Item"/>
          <xsd:enumeration value="In Review"/>
          <xsd:enumeration value="Approved/Final"/>
          <xsd:enumeration value="Retired"/>
          <xsd:enumeration value="Replaced"/>
          <xsd:enumeration value="Redline"/>
          <xsd:enumeration value="Active"/>
          <xsd:enumeration value="Closed"/>
          <xsd:enumeration value="Hold"/>
        </xsd:restriction>
      </xsd:simpleType>
    </xsd:element>
    <xsd:element name="Privacy" ma:index="6" ma:displayName="Privacy" ma:format="Dropdown" ma:internalName="Privacy">
      <xsd:simpleType>
        <xsd:restriction base="dms:Choice">
          <xsd:enumeration value="Public"/>
          <xsd:enumeration value="Authenticated"/>
          <xsd:enumeration value="NDA"/>
        </xsd:restriction>
      </xsd:simpleType>
    </xsd:element>
    <xsd:element name="Meeting_x0020_Documents" ma:index="7" nillable="true" ma:displayName="Meeting Documents" ma:internalName="Meeting_x0020_Documents">
      <xsd:complexType>
        <xsd:complexContent>
          <xsd:extension base="dms:MultiChoice">
            <xsd:sequence>
              <xsd:element name="Value" maxOccurs="unbounded" minOccurs="0" nillable="true">
                <xsd:simpleType>
                  <xsd:restriction base="dms:Choice">
                    <xsd:enumeration value="Agenda"/>
                    <xsd:enumeration value="Announcement"/>
                    <xsd:enumeration value="Approval Item"/>
                    <xsd:enumeration value="Minutes"/>
                    <xsd:enumeration value="Presentation"/>
                    <xsd:enumeration value="Recording"/>
                    <xsd:enumeration value="Schedule"/>
                  </xsd:restriction>
                </xsd:simpleType>
              </xsd:element>
            </xsd:sequence>
          </xsd:extension>
        </xsd:complexContent>
      </xsd:complexType>
    </xsd:element>
    <xsd:element name="Adopted_x002f_Approved_x0020_By" ma:index="8" nillable="true" ma:displayName="Adopted/Approved By" ma:format="Dropdown" ma:internalName="Adopted_x002f_Approved_x0020_By">
      <xsd:simpleType>
        <xsd:restriction base="dms:Choice">
          <xsd:enumeration value="..."/>
          <xsd:enumeration value="ATFWG"/>
          <xsd:enumeration value="ATSMWG"/>
          <xsd:enumeration value="BOD"/>
          <xsd:enumeration value="BPSPRTF"/>
          <xsd:enumeration value="CIMTF"/>
          <xsd:enumeration value="CSWG"/>
          <xsd:enumeration value="DDMWG"/>
          <xsd:enumeration value="DEMSWG"/>
          <xsd:enumeration value="EDTF"/>
          <xsd:enumeration value="EPAS"/>
          <xsd:enumeration value="ESCTF"/>
          <xsd:enumeration value="ESMTF"/>
          <xsd:enumeration value="ESOTF"/>
          <xsd:enumeration value="ESTF"/>
          <xsd:enumeration value="FAC"/>
          <xsd:enumeration value="GC"/>
          <xsd:enumeration value="GOWG"/>
          <xsd:enumeration value="HPEAWG"/>
          <xsd:enumeration value="HPKTTF"/>
          <xsd:enumeration value="HPMMTF"/>
          <xsd:enumeration value="HPWG"/>
          <xsd:enumeration value="HRCC"/>
          <xsd:enumeration value="ISAS"/>
          <xsd:enumeration value="JGC"/>
          <xsd:enumeration value="JSIS"/>
          <xsd:enumeration value="LMWG"/>
          <xsd:enumeration value="LRTF"/>
          <xsd:enumeration value="MAC"/>
          <xsd:enumeration value="MIC"/>
          <xsd:enumeration value="MRAWG"/>
          <xsd:enumeration value="MVS"/>
          <xsd:enumeration value="NC"/>
          <xsd:enumeration value="OAWG"/>
          <xsd:enumeration value="OC"/>
          <xsd:enumeration value="PCDS"/>
          <xsd:enumeration value="PCMS"/>
          <xsd:enumeration value="PPMVDWG"/>
          <xsd:enumeration value="PRPTF"/>
          <xsd:enumeration value="PSWG"/>
          <xsd:enumeration value="PWG"/>
          <xsd:enumeration value="RAC"/>
          <xsd:enumeration value="RASRS"/>
          <xsd:enumeration value="REMWG"/>
          <xsd:enumeration value="RWG"/>
          <xsd:enumeration value="S49RC"/>
          <xsd:enumeration value="SASMS"/>
          <xsd:enumeration value="SCMWG"/>
          <xsd:enumeration value="SETF"/>
          <xsd:enumeration value="SEWG"/>
          <xsd:enumeration value="SPWG"/>
          <xsd:enumeration value="SRS"/>
          <xsd:enumeration value="StS"/>
          <xsd:enumeration value="SWG"/>
          <xsd:enumeration value="TELWG"/>
          <xsd:enumeration value="TSAWG"/>
          <xsd:enumeration value="UFLSWG"/>
          <xsd:enumeration value="WREGIS"/>
          <xsd:enumeration value="WREGIS-SAC"/>
          <xsd:enumeration value="WSC"/>
        </xsd:restriction>
      </xsd:simpleType>
    </xsd:element>
    <xsd:element name="Jurisdiction" ma:index="9" nillable="true" ma:displayName="Jurisdiction" ma:default="US (United States)" ma:internalName="Jurisdiction">
      <xsd:complexType>
        <xsd:complexContent>
          <xsd:extension base="dms:MultiChoice">
            <xsd:sequence>
              <xsd:element name="Value" maxOccurs="unbounded" minOccurs="0" nillable="true">
                <xsd:simpleType>
                  <xsd:restriction base="dms:Choice">
                    <xsd:enumeration value="US (United States)"/>
                    <xsd:enumeration value="AB (Alberta)"/>
                    <xsd:enumeration value="BC (British Columbia)"/>
                    <xsd:enumeration value="MX (Baja Mexico)"/>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d63098-0c83-43cf-abdd-085f2cc55a51" elementFormDefault="qualified">
    <xsd:import namespace="http://schemas.microsoft.com/office/2006/documentManagement/types"/>
    <xsd:import namespace="http://schemas.microsoft.com/office/infopath/2007/PartnerControls"/>
    <xsd:element name="Event_x0020_ID" ma:index="11" nillable="true" ma:displayName="Calendar Event ID" ma:internalName="Event_x0020_ID">
      <xsd:simpleType>
        <xsd:restriction base="dms:Note">
          <xsd:maxLength value="255"/>
        </xsd:restriction>
      </xsd:simpleType>
    </xsd:element>
    <xsd:element name="TaxKeywordTaxHTField" ma:index="14" nillable="true" ma:taxonomy="true" ma:internalName="TaxKeywordTaxHTField" ma:taxonomyFieldName="TaxKeyword" ma:displayName="Enterprise Keywords" ma:fieldId="{23f27201-bee3-471e-b2e7-b64fd8b7ca38}" ma:taxonomyMulti="true" ma:sspId="af747698-1922-4602-8604-6fec0d9c99b7"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16224b44-889d-4166-9284-f04ddcafbdf4}" ma:internalName="TaxCatchAll" ma:showField="CatchAllData" ma:web="4bd63098-0c83-43cf-abdd-085f2cc55a51">
      <xsd:complexType>
        <xsd:complexContent>
          <xsd:extension base="dms:MultiChoiceLookup">
            <xsd:sequence>
              <xsd:element name="Value" type="dms:Lookup" maxOccurs="unbounded" minOccurs="0" nillable="true"/>
            </xsd:sequence>
          </xsd:extension>
        </xsd:complexContent>
      </xsd:complex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Approver" ma:index="26" ma:displayName="Approver" ma:list="UserInfo" ma:SharePointGroup="4815" ma:internalName="Approver" ma:showField="Titl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prover xmlns="4bd63098-0c83-43cf-abdd-085f2cc55a51">
      <UserInfo>
        <DisplayName>Smith, Marie</DisplayName>
        <AccountId>7092</AccountId>
        <AccountType/>
      </UserInfo>
    </Approver>
    <Privacy xmlns="2fb8a92a-9032-49d6-b983-191f0a73b01f">Public</Privacy>
    <Document_x0020_Categorization_x0020_Policy xmlns="2fb8a92a-9032-49d6-b983-191f0a73b01f">N/A</Document_x0020_Categorization_x0020_Policy>
    <WECC_x0020_Status xmlns="2fb8a92a-9032-49d6-b983-191f0a73b01f" xsi:nil="true"/>
    <Committee xmlns="2fb8a92a-9032-49d6-b983-191f0a73b01f">
      <Value>ISAS</Value>
    </Committee>
    <_dlc_DocId xmlns="4bd63098-0c83-43cf-abdd-085f2cc55a51">YWEQ7USXTMD7-11-23629</_dlc_DocId>
    <Owner_x0020_Group xmlns="2fb8a92a-9032-49d6-b983-191f0a73b01f">
      <Value>General &amp; Administrative</Value>
    </Owner_x0020_Group>
    <_dlc_DocIdUrl xmlns="4bd63098-0c83-43cf-abdd-085f2cc55a51">
      <Url>https://internal.wecc.org/_layouts/15/DocIdRedir.aspx?ID=YWEQ7USXTMD7-11-23629</Url>
      <Description>YWEQ7USXTMD7-11-23629</Description>
    </_dlc_DocIdUrl>
    <TaxCatchAll xmlns="4bd63098-0c83-43cf-abdd-085f2cc55a51"/>
    <TaxKeywordTaxHTField xmlns="4bd63098-0c83-43cf-abdd-085f2cc55a51">
      <Terms xmlns="http://schemas.microsoft.com/office/infopath/2007/PartnerControls"/>
    </TaxKeywordTaxHTField>
    <Event_x0020_ID xmlns="4bd63098-0c83-43cf-abdd-085f2cc55a51">16758</Event_x0020_ID>
    <Jurisdiction xmlns="2fb8a92a-9032-49d6-b983-191f0a73b01f"/>
    <Meeting_x0020_Documents xmlns="2fb8a92a-9032-49d6-b983-191f0a73b01f">
      <Value>Presentation</Value>
    </Meeting_x0020_Documents>
    <Adopted_x002f_Approved_x0020_By xmlns="2fb8a92a-9032-49d6-b983-191f0a73b01f" xsi:nil="true"/>
    <_dlc_ExpireDateSaved xmlns="http://schemas.microsoft.com/sharepoint/v3" xsi:nil="true"/>
    <_dlc_ExpireDate xmlns="http://schemas.microsoft.com/sharepoint/v3">2025-04-17T14:51:38+00:00</_dlc_ExpireDat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Meetings</p:Name>
  <p:Description>Removal of Expired Meeting Information</p:Description>
  <p:Statement>Per the WECC Website Availability Guidance, Meeting Information and Meeting Materials are subject to the specified retention period.</p:Statement>
  <p:PolicyItems>
    <p:PolicyItem featureId="Microsoft.Office.RecordsManagement.PolicyFeatures.Expiration" staticId="0x010100E45EF0F8AAA65E428351BA36F1B645BE0F|1208973698" UniqueId="956675f0-ad59-411d-b4d7-9acfea54216b">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2</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8F540792-D3EC-4F2A-88F3-FFD463057722}"/>
</file>

<file path=customXml/itemProps2.xml><?xml version="1.0" encoding="utf-8"?>
<ds:datastoreItem xmlns:ds="http://schemas.openxmlformats.org/officeDocument/2006/customXml" ds:itemID="{8474CF6E-14CF-4601-B3B6-3D7566F96D1E}"/>
</file>

<file path=customXml/itemProps3.xml><?xml version="1.0" encoding="utf-8"?>
<ds:datastoreItem xmlns:ds="http://schemas.openxmlformats.org/officeDocument/2006/customXml" ds:itemID="{1BDFC443-50E2-4EB3-A55A-4253F4A3B22F}">
  <ds:schemaRefs>
    <ds:schemaRef ds:uri="2fb8a92a-9032-49d6-b983-191f0a73b01f"/>
    <ds:schemaRef ds:uri="http://purl.org/dc/terms/"/>
    <ds:schemaRef ds:uri="http://schemas.microsoft.com/office/2006/documentManagement/types"/>
    <ds:schemaRef ds:uri="4bd63098-0c83-43cf-abdd-085f2cc55a51"/>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7EE35A91-AB87-4B78-B801-404F6E108DC2}">
  <ds:schemaRefs>
    <ds:schemaRef ds:uri="http://schemas.microsoft.com/sharepoint/v3/contenttype/forms"/>
  </ds:schemaRefs>
</ds:datastoreItem>
</file>

<file path=customXml/itemProps5.xml><?xml version="1.0" encoding="utf-8"?>
<ds:datastoreItem xmlns:ds="http://schemas.openxmlformats.org/officeDocument/2006/customXml" ds:itemID="{E279952F-AF62-469F-918B-1AB537E9EB5F}"/>
</file>

<file path=docProps/app.xml><?xml version="1.0" encoding="utf-8"?>
<Properties xmlns="http://schemas.openxmlformats.org/officeDocument/2006/extended-properties" xmlns:vt="http://schemas.openxmlformats.org/officeDocument/2006/docPropsVTypes">
  <Template/>
  <TotalTime>4712</TotalTime>
  <Words>171</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Courier New</vt:lpstr>
      <vt:lpstr>Lucida Sans</vt:lpstr>
      <vt:lpstr>Palatino Linotype</vt:lpstr>
      <vt:lpstr>Wingdings</vt:lpstr>
      <vt:lpstr>WECC Theme</vt:lpstr>
      <vt:lpstr>02-16-2023</vt:lpstr>
      <vt:lpstr>ATFWG Update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ATFWG ISAS Update  02-16-2023</dc:title>
  <dc:creator>Chad Coleman</dc:creator>
  <cp:lastModifiedBy>Yuri M. Herrera</cp:lastModifiedBy>
  <cp:revision>30</cp:revision>
  <dcterms:created xsi:type="dcterms:W3CDTF">2020-10-28T15:13:50Z</dcterms:created>
  <dcterms:modified xsi:type="dcterms:W3CDTF">2023-02-15T22:49:04Z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0x010100E45EF0F8AAA65E428351BA36F1B645BE0F0024DA9E90EA494343B8CF7E2421405214</vt:lpwstr>
  </property>
  <property fmtid="{D5CDD505-2E9C-101B-9397-08002B2CF9AE}" pid="4" name="_dlc_DocIdItemGuid">
    <vt:lpwstr>8c47b747-0744-400a-ac22-337da0de2ab0</vt:lpwstr>
  </property>
  <property fmtid="{D5CDD505-2E9C-101B-9397-08002B2CF9AE}" pid="5" name="Resource Documents">
    <vt:lpwstr>Samples</vt:lpwstr>
  </property>
  <property fmtid="{D5CDD505-2E9C-101B-9397-08002B2CF9AE}" pid="6" name="Resource Category">
    <vt:lpwstr>Committee Chair</vt:lpwstr>
  </property>
  <property fmtid="{D5CDD505-2E9C-101B-9397-08002B2CF9AE}" pid="7" name="_dlc_policyId">
    <vt:lpwstr>0x010100E45EF0F8AAA65E428351BA36F1B645BE0F|1208973698</vt:lpwstr>
  </property>
  <property fmtid="{D5CDD505-2E9C-101B-9397-08002B2CF9AE}" pid="8"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ies>
</file>